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2" r:id="rId1"/>
  </p:sldMasterIdLst>
  <p:sldIdLst>
    <p:sldId id="256" r:id="rId2"/>
    <p:sldId id="293" r:id="rId3"/>
    <p:sldId id="257" r:id="rId4"/>
    <p:sldId id="290" r:id="rId5"/>
    <p:sldId id="275" r:id="rId6"/>
    <p:sldId id="285" r:id="rId7"/>
    <p:sldId id="292" r:id="rId8"/>
    <p:sldId id="286" r:id="rId9"/>
    <p:sldId id="291" r:id="rId10"/>
    <p:sldId id="265" r:id="rId11"/>
    <p:sldId id="266" r:id="rId12"/>
    <p:sldId id="287" r:id="rId13"/>
    <p:sldId id="282" r:id="rId14"/>
    <p:sldId id="28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655B38C0-7EEC-497D-890C-8DF14BD7B1F8}">
          <p14:sldIdLst>
            <p14:sldId id="256"/>
            <p14:sldId id="293"/>
            <p14:sldId id="257"/>
            <p14:sldId id="290"/>
            <p14:sldId id="275"/>
            <p14:sldId id="285"/>
            <p14:sldId id="292"/>
            <p14:sldId id="286"/>
            <p14:sldId id="291"/>
          </p14:sldIdLst>
        </p14:section>
        <p14:section name="Sección sin título" id="{88057EFD-6ED3-415A-A993-36C8327E934E}">
          <p14:sldIdLst>
            <p14:sldId id="265"/>
            <p14:sldId id="266"/>
            <p14:sldId id="287"/>
            <p14:sldId id="282"/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11A4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2" d="100"/>
          <a:sy n="52" d="100"/>
        </p:scale>
        <p:origin x="84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8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7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Numero</a:t>
            </a:r>
            <a:r>
              <a:rPr lang="es-MX" baseline="0"/>
              <a:t> de usuarias atendidas en el tercer trimestre 2025</a:t>
            </a:r>
          </a:p>
          <a:p>
            <a:pPr>
              <a:defRPr/>
            </a:pPr>
            <a:endParaRPr lang="es-MX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>
        <c:manualLayout>
          <c:layoutTarget val="inner"/>
          <c:xMode val="edge"/>
          <c:yMode val="edge"/>
          <c:x val="3.5822750027569399E-2"/>
          <c:y val="9.3155400279625433E-2"/>
          <c:w val="0.95198816872107073"/>
          <c:h val="0.7891104885290264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66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JULIO </c:v>
                </c:pt>
                <c:pt idx="1">
                  <c:v>AGOSTO</c:v>
                </c:pt>
                <c:pt idx="2">
                  <c:v>SEPTIEMBRE</c:v>
                </c:pt>
                <c:pt idx="3">
                  <c:v>total 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94</c:v>
                </c:pt>
                <c:pt idx="1">
                  <c:v>93</c:v>
                </c:pt>
                <c:pt idx="2">
                  <c:v>94</c:v>
                </c:pt>
                <c:pt idx="3">
                  <c:v>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D8-4D02-BD0E-8F455F62FD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57613519"/>
        <c:axId val="1357614767"/>
      </c:barChart>
      <c:catAx>
        <c:axId val="1357613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357614767"/>
        <c:crosses val="autoZero"/>
        <c:auto val="1"/>
        <c:lblAlgn val="ctr"/>
        <c:lblOffset val="100"/>
        <c:noMultiLvlLbl val="0"/>
      </c:catAx>
      <c:valAx>
        <c:axId val="13576147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3576135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459785571532234E-2"/>
          <c:y val="2.2971821918486603E-2"/>
          <c:w val="0.91496580000755623"/>
          <c:h val="0.741868469271529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Hoja1!$11:$11</c:f>
              <c:strCache>
                <c:ptCount val="1"/>
                <c:pt idx="0">
                  <c:v>TOTAL 979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Hoja1!$A$2:$A$11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TOTAL</c:v>
                </c:pt>
              </c:strCache>
            </c:strRef>
          </c:cat>
          <c:val>
            <c:numRef>
              <c:f>Hoja1!$B$2:$B$11</c:f>
              <c:numCache>
                <c:formatCode>General</c:formatCode>
                <c:ptCount val="10"/>
                <c:pt idx="0">
                  <c:v>132</c:v>
                </c:pt>
                <c:pt idx="1">
                  <c:v>91</c:v>
                </c:pt>
                <c:pt idx="2">
                  <c:v>140</c:v>
                </c:pt>
                <c:pt idx="3">
                  <c:v>108</c:v>
                </c:pt>
                <c:pt idx="4">
                  <c:v>130</c:v>
                </c:pt>
                <c:pt idx="5">
                  <c:v>97</c:v>
                </c:pt>
                <c:pt idx="6">
                  <c:v>94</c:v>
                </c:pt>
                <c:pt idx="7">
                  <c:v>93</c:v>
                </c:pt>
                <c:pt idx="8">
                  <c:v>94</c:v>
                </c:pt>
                <c:pt idx="9">
                  <c:v>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EA-423C-B5DD-F2627515E0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0308560"/>
        <c:axId val="410310128"/>
      </c:barChart>
      <c:catAx>
        <c:axId val="410308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skerville Old Face" panose="02020602080505020303" pitchFamily="18" charset="0"/>
                <a:ea typeface="+mn-ea"/>
                <a:cs typeface="+mn-cs"/>
              </a:defRPr>
            </a:pPr>
            <a:endParaRPr lang="es-MX"/>
          </a:p>
        </c:txPr>
        <c:crossAx val="410310128"/>
        <c:crosses val="autoZero"/>
        <c:auto val="1"/>
        <c:lblAlgn val="ctr"/>
        <c:lblOffset val="100"/>
        <c:noMultiLvlLbl val="0"/>
      </c:catAx>
      <c:valAx>
        <c:axId val="410310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Baskerville Old Face" panose="02020602080505020303" pitchFamily="18" charset="0"/>
                    <a:ea typeface="+mn-ea"/>
                    <a:cs typeface="+mn-cs"/>
                  </a:defRPr>
                </a:pPr>
                <a:r>
                  <a:rPr lang="es-ES"/>
                  <a:t>CANTIDAD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skerville Old Face" panose="02020602080505020303" pitchFamily="18" charset="0"/>
                  <a:ea typeface="+mn-ea"/>
                  <a:cs typeface="+mn-cs"/>
                </a:defRPr>
              </a:pPr>
              <a:endParaRPr lang="es-MX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skerville Old Face" panose="02020602080505020303" pitchFamily="18" charset="0"/>
                <a:ea typeface="+mn-ea"/>
                <a:cs typeface="+mn-cs"/>
              </a:defRPr>
            </a:pPr>
            <a:endParaRPr lang="es-MX"/>
          </a:p>
        </c:txPr>
        <c:crossAx val="410308560"/>
        <c:crosses val="autoZero"/>
        <c:crossBetween val="between"/>
      </c:valAx>
      <c:spPr>
        <a:gradFill>
          <a:gsLst>
            <a:gs pos="0">
              <a:schemeClr val="accent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askerville Old Face" panose="02020602080505020303" pitchFamily="18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Baskerville Old Face" panose="02020602080505020303" pitchFamily="18" charset="0"/>
        </a:defRPr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TIPOS DE VIOLENCIA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Hoja1!$A$2:$A$7</c:f>
              <c:strCache>
                <c:ptCount val="3"/>
                <c:pt idx="0">
                  <c:v>PSICOLÓGICA - EMOCIONAL</c:v>
                </c:pt>
                <c:pt idx="1">
                  <c:v>ECONÓMICA - PSICOLÓGICA</c:v>
                </c:pt>
                <c:pt idx="2">
                  <c:v>FÍSICA - PSICOLÓGICA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7</c:v>
                </c:pt>
                <c:pt idx="1">
                  <c:v>7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CC-49BB-810B-F81ED1A746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0313656"/>
        <c:axId val="410314440"/>
      </c:barChart>
      <c:catAx>
        <c:axId val="410313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4440"/>
        <c:crosses val="autoZero"/>
        <c:auto val="1"/>
        <c:lblAlgn val="ctr"/>
        <c:lblOffset val="100"/>
        <c:noMultiLvlLbl val="0"/>
      </c:catAx>
      <c:valAx>
        <c:axId val="410314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CANTIDAD</a:t>
                </a:r>
              </a:p>
              <a:p>
                <a:pPr>
                  <a:defRPr/>
                </a:pPr>
                <a:endParaRPr lang="es-E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3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ÁMBITOS DE VIOLENCIA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Hoja1!$A$2:$A$7</c:f>
              <c:strCache>
                <c:ptCount val="3"/>
                <c:pt idx="0">
                  <c:v>FAMILIAR</c:v>
                </c:pt>
                <c:pt idx="1">
                  <c:v>COMUNIDAD</c:v>
                </c:pt>
                <c:pt idx="2">
                  <c:v>LABORAL/DOCENTE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13</c:v>
                </c:pt>
                <c:pt idx="1">
                  <c:v>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CC-49BB-810B-F81ED1A746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0313656"/>
        <c:axId val="410314440"/>
      </c:barChart>
      <c:catAx>
        <c:axId val="410313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4440"/>
        <c:crosses val="autoZero"/>
        <c:auto val="1"/>
        <c:lblAlgn val="ctr"/>
        <c:lblOffset val="100"/>
        <c:noMultiLvlLbl val="0"/>
      </c:catAx>
      <c:valAx>
        <c:axId val="410314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CANTIDAD</a:t>
                </a:r>
              </a:p>
              <a:p>
                <a:pPr>
                  <a:defRPr/>
                </a:pPr>
                <a:endParaRPr lang="es-E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3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ÁMBITOS DE VIOLENCIA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Hoja1!$A$2:$A$7</c:f>
              <c:strCache>
                <c:ptCount val="2"/>
                <c:pt idx="0">
                  <c:v>USARIAS NUEVO INGRESO</c:v>
                </c:pt>
                <c:pt idx="1">
                  <c:v>USURIAS EN SEGUIMIENTO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8</c:v>
                </c:pt>
                <c:pt idx="1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CC-49BB-810B-F81ED1A746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0313656"/>
        <c:axId val="410314440"/>
      </c:barChart>
      <c:catAx>
        <c:axId val="410313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4440"/>
        <c:crosses val="autoZero"/>
        <c:auto val="1"/>
        <c:lblAlgn val="ctr"/>
        <c:lblOffset val="100"/>
        <c:noMultiLvlLbl val="0"/>
      </c:catAx>
      <c:valAx>
        <c:axId val="410314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CANTIDAD</a:t>
                </a:r>
              </a:p>
              <a:p>
                <a:pPr>
                  <a:defRPr/>
                </a:pPr>
                <a:endParaRPr lang="es-E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3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ÁMBITOS DE VIOLENCIA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4"/>
                <c:pt idx="0">
                  <c:v>4 ATENCIONES</c:v>
                </c:pt>
                <c:pt idx="1">
                  <c:v>3 ATENCIONES</c:v>
                </c:pt>
                <c:pt idx="2">
                  <c:v>2 ATENCIONES</c:v>
                </c:pt>
                <c:pt idx="3">
                  <c:v>1 ATENCIÓN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10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CC-49BB-810B-F81ED1A746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0313656"/>
        <c:axId val="410314440"/>
      </c:barChart>
      <c:catAx>
        <c:axId val="410313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4440"/>
        <c:crosses val="autoZero"/>
        <c:auto val="1"/>
        <c:lblAlgn val="ctr"/>
        <c:lblOffset val="100"/>
        <c:noMultiLvlLbl val="0"/>
      </c:catAx>
      <c:valAx>
        <c:axId val="410314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CANTIDAD</a:t>
                </a:r>
              </a:p>
              <a:p>
                <a:pPr>
                  <a:defRPr/>
                </a:pPr>
                <a:endParaRPr lang="es-E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3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ÁMBITOS DE VIOLENCIA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Hoja1!$A$2:$A$7</c:f>
              <c:strCache>
                <c:ptCount val="2"/>
                <c:pt idx="0">
                  <c:v>USARIAS NUEVO INGRESO</c:v>
                </c:pt>
                <c:pt idx="1">
                  <c:v>USURIAS EN SEGUIMIENTO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20</c:v>
                </c:pt>
                <c:pt idx="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CC-49BB-810B-F81ED1A746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0313656"/>
        <c:axId val="410314440"/>
      </c:barChart>
      <c:catAx>
        <c:axId val="410313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4440"/>
        <c:crosses val="autoZero"/>
        <c:auto val="1"/>
        <c:lblAlgn val="ctr"/>
        <c:lblOffset val="100"/>
        <c:noMultiLvlLbl val="0"/>
      </c:catAx>
      <c:valAx>
        <c:axId val="410314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CANTIDAD</a:t>
                </a:r>
              </a:p>
              <a:p>
                <a:pPr>
                  <a:defRPr/>
                </a:pPr>
                <a:endParaRPr lang="es-E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3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ÁMBITOS DE VIOLENCIA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Hoja1!$A$2:$A$7</c:f>
              <c:strCache>
                <c:ptCount val="5"/>
                <c:pt idx="0">
                  <c:v>5 ATENCIONES</c:v>
                </c:pt>
                <c:pt idx="1">
                  <c:v>4 ATENCIONES</c:v>
                </c:pt>
                <c:pt idx="2">
                  <c:v>3 ATENCIONES</c:v>
                </c:pt>
                <c:pt idx="3">
                  <c:v>2 ATENCIONES</c:v>
                </c:pt>
                <c:pt idx="4">
                  <c:v>1 ATENCIÓN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CC-49BB-810B-F81ED1A746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0313656"/>
        <c:axId val="410314440"/>
      </c:barChart>
      <c:catAx>
        <c:axId val="410313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4440"/>
        <c:crosses val="autoZero"/>
        <c:auto val="1"/>
        <c:lblAlgn val="ctr"/>
        <c:lblOffset val="100"/>
        <c:noMultiLvlLbl val="0"/>
      </c:catAx>
      <c:valAx>
        <c:axId val="410314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CANTIDAD</a:t>
                </a:r>
              </a:p>
              <a:p>
                <a:pPr>
                  <a:defRPr/>
                </a:pPr>
                <a:endParaRPr lang="es-E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3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Hoja1!$A$2:$A$10</c:f>
              <c:strCache>
                <c:ptCount val="4"/>
                <c:pt idx="0">
                  <c:v>ACOMPAÑAMIENTO JURÍDICO</c:v>
                </c:pt>
                <c:pt idx="3">
                  <c:v>ACOMPAÑAMIENTO PSICOLÓGICO</c:v>
                </c:pt>
              </c:strCache>
            </c:strRef>
          </c:cat>
          <c:val>
            <c:numRef>
              <c:f>Hoja1!$B$2:$B$10</c:f>
              <c:numCache>
                <c:formatCode>General</c:formatCode>
                <c:ptCount val="9"/>
                <c:pt idx="0">
                  <c:v>48</c:v>
                </c:pt>
                <c:pt idx="3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CC-49BB-810B-F81ED1A746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0313656"/>
        <c:axId val="410314440"/>
      </c:barChart>
      <c:catAx>
        <c:axId val="410313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4440"/>
        <c:crosses val="autoZero"/>
        <c:auto val="1"/>
        <c:lblAlgn val="ctr"/>
        <c:lblOffset val="100"/>
        <c:noMultiLvlLbl val="0"/>
      </c:catAx>
      <c:valAx>
        <c:axId val="410314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CANTIDAD</a:t>
                </a:r>
              </a:p>
              <a:p>
                <a:pPr>
                  <a:defRPr/>
                </a:pPr>
                <a:endParaRPr lang="es-E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3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RANGOS DE EDAD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Hoja1!$A$2:$A$10</c:f>
              <c:strCache>
                <c:ptCount val="4"/>
                <c:pt idx="0">
                  <c:v>18 A 30 </c:v>
                </c:pt>
                <c:pt idx="1">
                  <c:v>31 A 45</c:v>
                </c:pt>
                <c:pt idx="2">
                  <c:v>46 a 64</c:v>
                </c:pt>
                <c:pt idx="3">
                  <c:v>65 o MÁS</c:v>
                </c:pt>
              </c:strCache>
            </c:strRef>
          </c:cat>
          <c:val>
            <c:numRef>
              <c:f>Hoja1!$B$2:$B$10</c:f>
              <c:numCache>
                <c:formatCode>General</c:formatCode>
                <c:ptCount val="9"/>
                <c:pt idx="0">
                  <c:v>41</c:v>
                </c:pt>
                <c:pt idx="1">
                  <c:v>42</c:v>
                </c:pt>
                <c:pt idx="2">
                  <c:v>9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CC-49BB-810B-F81ED1A746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0313656"/>
        <c:axId val="410314440"/>
      </c:barChart>
      <c:catAx>
        <c:axId val="410313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4440"/>
        <c:crosses val="autoZero"/>
        <c:auto val="1"/>
        <c:lblAlgn val="ctr"/>
        <c:lblOffset val="100"/>
        <c:noMultiLvlLbl val="0"/>
      </c:catAx>
      <c:valAx>
        <c:axId val="410314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CANTIDAD</a:t>
                </a:r>
              </a:p>
              <a:p>
                <a:pPr>
                  <a:defRPr/>
                </a:pPr>
                <a:endParaRPr lang="es-E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10313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1832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68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2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12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05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537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84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311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554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0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6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36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65806" y="559115"/>
            <a:ext cx="9060387" cy="28698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s-ES" sz="3700" dirty="0">
                <a:solidFill>
                  <a:srgbClr val="F511A4"/>
                </a:solidFill>
              </a:rPr>
              <a:t>informe de casos de violencia atendidos por la </a:t>
            </a:r>
            <a:r>
              <a:rPr lang="es-ES" sz="3700" dirty="0" err="1">
                <a:solidFill>
                  <a:srgbClr val="F511A4"/>
                </a:solidFill>
              </a:rPr>
              <a:t>COORDINACIóN</a:t>
            </a:r>
            <a:r>
              <a:rPr lang="es-ES" sz="3700" dirty="0">
                <a:solidFill>
                  <a:srgbClr val="F511A4"/>
                </a:solidFill>
              </a:rPr>
              <a:t> MUNICIPAL PARA LAS MUJERES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09530" y="4354826"/>
            <a:ext cx="8767860" cy="1388165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s-MX" sz="3600" b="1" dirty="0" smtClean="0">
                <a:ln/>
                <a:solidFill>
                  <a:schemeClr val="accent2"/>
                </a:solidFill>
                <a:latin typeface="Bahnschrift SemiLight" panose="020B0502040204020203" pitchFamily="34" charset="0"/>
              </a:rPr>
              <a:t>01 JULIO </a:t>
            </a:r>
            <a:r>
              <a:rPr lang="es-MX" sz="3600" b="1" dirty="0">
                <a:ln/>
                <a:solidFill>
                  <a:schemeClr val="accent2"/>
                </a:solidFill>
                <a:latin typeface="Bahnschrift SemiLight" panose="020B0502040204020203" pitchFamily="34" charset="0"/>
              </a:rPr>
              <a:t>AL </a:t>
            </a:r>
            <a:r>
              <a:rPr lang="es-MX" sz="3600" b="1" dirty="0" smtClean="0">
                <a:ln/>
                <a:solidFill>
                  <a:schemeClr val="accent2"/>
                </a:solidFill>
                <a:latin typeface="Bahnschrift SemiLight" panose="020B0502040204020203" pitchFamily="34" charset="0"/>
              </a:rPr>
              <a:t>31 </a:t>
            </a:r>
            <a:r>
              <a:rPr lang="es-MX" sz="3600" b="1" dirty="0">
                <a:ln/>
                <a:solidFill>
                  <a:schemeClr val="accent2"/>
                </a:solidFill>
                <a:latin typeface="Bahnschrift SemiLight" panose="020B0502040204020203" pitchFamily="34" charset="0"/>
              </a:rPr>
              <a:t>DE SEPTIEMBRE DE 2025</a:t>
            </a:r>
            <a:endParaRPr lang="es-ES" sz="3600" b="1" dirty="0">
              <a:ln/>
              <a:solidFill>
                <a:schemeClr val="accent2"/>
              </a:solidFill>
              <a:latin typeface="Bahnschrift SemiLight" panose="020B0502040204020203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82"/>
          <a:stretch/>
        </p:blipFill>
        <p:spPr>
          <a:xfrm>
            <a:off x="9822252" y="274723"/>
            <a:ext cx="2078902" cy="205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9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>
                <a:solidFill>
                  <a:schemeClr val="accent4"/>
                </a:solidFill>
              </a:rPr>
              <a:t>CANALIZACIONES RECIBIDAS DE DIVERSAS INSTITUCIONES </a:t>
            </a:r>
            <a:br>
              <a:rPr lang="es-MX" b="1" dirty="0">
                <a:solidFill>
                  <a:schemeClr val="accent4"/>
                </a:solidFill>
              </a:rPr>
            </a:br>
            <a:r>
              <a:rPr lang="es-MX" sz="3100" b="1" dirty="0">
                <a:solidFill>
                  <a:schemeClr val="accent4"/>
                </a:solidFill>
              </a:rPr>
              <a:t>(Acompañamiento Jurídico y Psicológico)</a:t>
            </a:r>
            <a:endParaRPr lang="es-ES" sz="3100" b="1" dirty="0">
              <a:solidFill>
                <a:schemeClr val="accent4"/>
              </a:solidFill>
            </a:endParaRPr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4191000"/>
          </a:xfr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s-MX" sz="2800" b="1" dirty="0">
                <a:latin typeface="Bahnschrift SemiLight" panose="020B0502040204020203" pitchFamily="34" charset="0"/>
              </a:rPr>
              <a:t>CANALIZACIONES    </a:t>
            </a:r>
            <a:r>
              <a:rPr lang="es-MX" sz="3600" b="1" dirty="0">
                <a:latin typeface="Bahnschrift SemiLight" panose="020B0502040204020203" pitchFamily="34" charset="0"/>
              </a:rPr>
              <a:t>18</a:t>
            </a:r>
          </a:p>
          <a:p>
            <a:pPr marL="45720" indent="0" algn="ctr">
              <a:buNone/>
            </a:pPr>
            <a:endParaRPr lang="es-MX" sz="800" b="1" dirty="0">
              <a:latin typeface="Bahnschrift SemiLight" panose="020B0502040204020203" pitchFamily="34" charset="0"/>
            </a:endParaRPr>
          </a:p>
          <a:p>
            <a:pPr marL="45720" indent="0" algn="ctr">
              <a:buNone/>
            </a:pPr>
            <a:endParaRPr lang="es-MX" sz="100" b="1" dirty="0">
              <a:latin typeface="Bahnschrift SemiLight" panose="020B0502040204020203" pitchFamily="34" charset="0"/>
            </a:endParaRPr>
          </a:p>
          <a:p>
            <a:pPr algn="ctr"/>
            <a:r>
              <a:rPr lang="es-MX" b="1" dirty="0">
                <a:latin typeface="Bahnschrift SemiLight" panose="020B0502040204020203" pitchFamily="34" charset="0"/>
              </a:rPr>
              <a:t>UNIDAD DE VIOLENCIA DE GÉNERO … 15</a:t>
            </a:r>
          </a:p>
          <a:p>
            <a:pPr marL="45720" indent="0" algn="ctr">
              <a:buNone/>
            </a:pPr>
            <a:endParaRPr lang="es-MX" sz="800" b="1" dirty="0">
              <a:latin typeface="Bahnschrift SemiLight" panose="020B0502040204020203" pitchFamily="34" charset="0"/>
            </a:endParaRPr>
          </a:p>
          <a:p>
            <a:pPr algn="ctr"/>
            <a:r>
              <a:rPr lang="es-MX" b="1" dirty="0">
                <a:latin typeface="Bahnschrift SemiLight" panose="020B0502040204020203" pitchFamily="34" charset="0"/>
              </a:rPr>
              <a:t>UNIDAD DE PREVENCIÓN Y ATENCIÓN INTEGRAL … 2</a:t>
            </a:r>
          </a:p>
          <a:p>
            <a:pPr marL="45720" indent="0" algn="ctr">
              <a:buNone/>
            </a:pPr>
            <a:endParaRPr lang="es-MX" sz="100" b="1" dirty="0">
              <a:latin typeface="Bahnschrift SemiLight" panose="020B0502040204020203" pitchFamily="34" charset="0"/>
            </a:endParaRPr>
          </a:p>
          <a:p>
            <a:pPr marL="45720" indent="0" algn="ctr">
              <a:buNone/>
            </a:pPr>
            <a:endParaRPr lang="es-MX" sz="100" b="1" dirty="0">
              <a:latin typeface="Bahnschrift SemiLight" panose="020B0502040204020203" pitchFamily="34" charset="0"/>
            </a:endParaRPr>
          </a:p>
          <a:p>
            <a:pPr algn="ctr"/>
            <a:r>
              <a:rPr lang="es-MX" b="1" dirty="0">
                <a:latin typeface="Bahnschrift SemiLight" panose="020B0502040204020203" pitchFamily="34" charset="0"/>
              </a:rPr>
              <a:t>SIPINA … 1</a:t>
            </a:r>
          </a:p>
          <a:p>
            <a:pPr marL="45720" indent="0" algn="ctr">
              <a:buNone/>
            </a:pPr>
            <a:endParaRPr lang="es-MX" sz="100" b="1" dirty="0"/>
          </a:p>
          <a:p>
            <a:pPr marL="45720" indent="0" algn="ctr">
              <a:buNone/>
            </a:pP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1191386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b="1" dirty="0">
                <a:solidFill>
                  <a:schemeClr val="accent4"/>
                </a:solidFill>
              </a:rPr>
              <a:t>CANALIZACIONES REMITIDAS A DIVERSAS INSTITUCIONES</a:t>
            </a:r>
            <a:endParaRPr lang="es-ES" b="1" dirty="0">
              <a:solidFill>
                <a:schemeClr val="accent4"/>
              </a:solidFill>
            </a:endParaRPr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s-MX" sz="2800" b="1" dirty="0">
                <a:latin typeface="Bahnschrift SemiLight" panose="020B0502040204020203" pitchFamily="34" charset="0"/>
              </a:rPr>
              <a:t>CANALIZACIONES    11</a:t>
            </a:r>
            <a:endParaRPr lang="es-MX" sz="3600" b="1" dirty="0">
              <a:latin typeface="Bahnschrift SemiLight" panose="020B0502040204020203" pitchFamily="34" charset="0"/>
            </a:endParaRPr>
          </a:p>
          <a:p>
            <a:pPr marL="45720" indent="0" algn="ctr">
              <a:buNone/>
            </a:pPr>
            <a:endParaRPr lang="es-MX" sz="500" b="1" dirty="0">
              <a:latin typeface="Bahnschrift SemiLight" panose="020B0502040204020203" pitchFamily="34" charset="0"/>
            </a:endParaRPr>
          </a:p>
          <a:p>
            <a:pPr algn="ctr"/>
            <a:r>
              <a:rPr lang="es-MX" b="1" dirty="0">
                <a:latin typeface="Bahnschrift SemiLight" panose="020B0502040204020203" pitchFamily="34" charset="0"/>
              </a:rPr>
              <a:t>DEFENSORÍA PÚBLICA EN MATERIA CIVIL Y FAMILIAR …. 6</a:t>
            </a:r>
          </a:p>
          <a:p>
            <a:pPr algn="ctr"/>
            <a:r>
              <a:rPr lang="es-MX" b="1" dirty="0">
                <a:latin typeface="Bahnschrift SemiLight" panose="020B0502040204020203" pitchFamily="34" charset="0"/>
              </a:rPr>
              <a:t>AGENCIA DEL MINISTERIO PÚBLICO …. 0</a:t>
            </a:r>
          </a:p>
          <a:p>
            <a:pPr algn="ctr"/>
            <a:r>
              <a:rPr lang="es-MX" b="1" dirty="0">
                <a:latin typeface="Bahnschrift SemiLight" panose="020B0502040204020203" pitchFamily="34" charset="0"/>
              </a:rPr>
              <a:t>PROCURADURIA PARA NIÑAS, NIÑOS Y ADOLESCENTES …. 1</a:t>
            </a:r>
          </a:p>
          <a:p>
            <a:pPr algn="ctr"/>
            <a:r>
              <a:rPr lang="es-MX" b="1" dirty="0">
                <a:latin typeface="Bahnschrift SemiLight" panose="020B0502040204020203" pitchFamily="34" charset="0"/>
              </a:rPr>
              <a:t>UNIDAD DE PREVENCIÓN Y ATENCIÓN INTEGRAL …. 1</a:t>
            </a:r>
          </a:p>
          <a:p>
            <a:pPr algn="ctr"/>
            <a:r>
              <a:rPr lang="es-MX" b="1" dirty="0">
                <a:latin typeface="Bahnschrift SemiLight" panose="020B0502040204020203" pitchFamily="34" charset="0"/>
              </a:rPr>
              <a:t>CAISES …. </a:t>
            </a:r>
            <a:r>
              <a:rPr lang="es-MX" sz="2600" b="1" dirty="0">
                <a:latin typeface="Bahnschrift SemiLight" panose="020B0502040204020203" pitchFamily="34" charset="0"/>
              </a:rPr>
              <a:t>1</a:t>
            </a:r>
          </a:p>
          <a:p>
            <a:pPr algn="ctr"/>
            <a:r>
              <a:rPr lang="es-MX" b="1" dirty="0">
                <a:latin typeface="Bahnschrift SemiLight" panose="020B0502040204020203" pitchFamily="34" charset="0"/>
              </a:rPr>
              <a:t>INSTITUCIONES VARIAS …. 2</a:t>
            </a:r>
          </a:p>
          <a:p>
            <a:pPr marL="45720" indent="0" algn="ctr">
              <a:buNone/>
            </a:pPr>
            <a:endParaRPr lang="es-MX" sz="200" b="1" dirty="0">
              <a:latin typeface="Bahnschrift SemiLight" panose="020B0502040204020203" pitchFamily="34" charset="0"/>
            </a:endParaRPr>
          </a:p>
          <a:p>
            <a:pPr marL="45720" indent="0" algn="ctr">
              <a:buNone/>
            </a:pPr>
            <a:endParaRPr lang="es-MX" sz="2600" b="1" dirty="0"/>
          </a:p>
          <a:p>
            <a:pPr marL="45720" indent="0" algn="ctr">
              <a:buNone/>
            </a:pPr>
            <a:endParaRPr lang="es-MX" b="1" dirty="0"/>
          </a:p>
          <a:p>
            <a:pPr marL="45720" indent="0" algn="ctr">
              <a:buNone/>
            </a:pPr>
            <a:endParaRPr lang="es-MX" b="1" dirty="0"/>
          </a:p>
          <a:p>
            <a:pPr marL="45720" indent="0" algn="ctr">
              <a:buNone/>
            </a:pP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3925571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07CFA-3C7F-F613-D50E-44D370453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EDB88187-F770-18F5-31F4-91912662C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33" y="523124"/>
            <a:ext cx="8123765" cy="1356360"/>
          </a:xfrm>
        </p:spPr>
        <p:txBody>
          <a:bodyPr>
            <a:noAutofit/>
          </a:bodyPr>
          <a:lstStyle/>
          <a:p>
            <a:pPr algn="ctr"/>
            <a:r>
              <a:rPr lang="es-MX" sz="2600" b="1" dirty="0">
                <a:ln/>
                <a:solidFill>
                  <a:schemeClr val="accent4"/>
                </a:solidFill>
                <a:latin typeface="Bahnschrift SemiLight" panose="020B0502040204020203" pitchFamily="34" charset="0"/>
              </a:rPr>
              <a:t>LA COORDINACIÓN MUNICPAL PARA LAS MUJERES</a:t>
            </a:r>
            <a:r>
              <a:rPr lang="es-MX" sz="800" b="1" dirty="0">
                <a:ln/>
                <a:solidFill>
                  <a:schemeClr val="accent4"/>
                </a:solidFill>
                <a:latin typeface="Bahnschrift SemiLight" panose="020B0502040204020203" pitchFamily="34" charset="0"/>
              </a:rPr>
              <a:t/>
            </a:r>
            <a:br>
              <a:rPr lang="es-MX" sz="800" b="1" dirty="0">
                <a:ln/>
                <a:solidFill>
                  <a:schemeClr val="accent4"/>
                </a:solidFill>
                <a:latin typeface="Bahnschrift SemiLight" panose="020B0502040204020203" pitchFamily="34" charset="0"/>
              </a:rPr>
            </a:br>
            <a:r>
              <a:rPr lang="es-MX" sz="2600" b="1" dirty="0">
                <a:ln/>
                <a:solidFill>
                  <a:schemeClr val="accent4"/>
                </a:solidFill>
                <a:latin typeface="Bahnschrift SemiLight" panose="020B0502040204020203" pitchFamily="34" charset="0"/>
              </a:rPr>
              <a:t/>
            </a:r>
            <a:br>
              <a:rPr lang="es-MX" sz="2600" b="1" dirty="0">
                <a:ln/>
                <a:solidFill>
                  <a:schemeClr val="accent4"/>
                </a:solidFill>
                <a:latin typeface="Bahnschrift SemiLight" panose="020B0502040204020203" pitchFamily="34" charset="0"/>
              </a:rPr>
            </a:br>
            <a:r>
              <a:rPr lang="es-MX" sz="3200" b="1" dirty="0">
                <a:ln/>
                <a:solidFill>
                  <a:schemeClr val="accent4"/>
                </a:solidFill>
                <a:latin typeface="Bahnschrift SemiLight" panose="020B0502040204020203" pitchFamily="34" charset="0"/>
              </a:rPr>
              <a:t>OTORGO UN TOTAL DE 94 ATENCIONES</a:t>
            </a:r>
            <a:endParaRPr lang="es-ES" sz="3200" dirty="0">
              <a:latin typeface="Bahnschrift SemiLight" panose="020B0502040204020203" pitchFamily="34" charset="0"/>
            </a:endParaRP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675A3C36-4DE0-8D97-9315-CDCDB73AAC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280598"/>
              </p:ext>
            </p:extLst>
          </p:nvPr>
        </p:nvGraphicFramePr>
        <p:xfrm>
          <a:off x="949116" y="2057400"/>
          <a:ext cx="10293768" cy="4277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4048D3E8-7507-134A-2962-6308EA83F8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82"/>
          <a:stretch/>
        </p:blipFill>
        <p:spPr>
          <a:xfrm>
            <a:off x="9810799" y="246463"/>
            <a:ext cx="2078902" cy="190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46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9CFB5-E820-7F8C-BDCB-C00BEAE7C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5E586DE0-915F-C916-40DA-723F85A75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2664" y="523124"/>
            <a:ext cx="6853334" cy="1356360"/>
          </a:xfrm>
        </p:spPr>
        <p:txBody>
          <a:bodyPr>
            <a:noAutofit/>
          </a:bodyPr>
          <a:lstStyle/>
          <a:p>
            <a:pPr algn="ctr"/>
            <a:r>
              <a:rPr lang="es-MX" sz="3200" b="1" dirty="0">
                <a:ln/>
                <a:solidFill>
                  <a:schemeClr val="accent4"/>
                </a:solidFill>
              </a:rPr>
              <a:t>RANGOS DE EDAD EN USUARIAS ATENDIDAS</a:t>
            </a:r>
            <a:endParaRPr lang="es-ES" sz="3200" dirty="0"/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56B4A204-606F-401F-CD3D-2D9BA9DC34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0838380"/>
              </p:ext>
            </p:extLst>
          </p:nvPr>
        </p:nvGraphicFramePr>
        <p:xfrm>
          <a:off x="721896" y="2057400"/>
          <a:ext cx="10293768" cy="4277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84357EFB-4A50-E2FF-F45F-1CF24DEB11C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82"/>
          <a:stretch/>
        </p:blipFill>
        <p:spPr>
          <a:xfrm>
            <a:off x="9810799" y="246463"/>
            <a:ext cx="2078902" cy="190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58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DF657-0E52-751D-F094-0CE9B494E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21BB79-2FC5-AC7F-F742-C16187CE4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100930" cy="1356360"/>
          </a:xfrm>
        </p:spPr>
        <p:txBody>
          <a:bodyPr>
            <a:normAutofit/>
          </a:bodyPr>
          <a:lstStyle/>
          <a:p>
            <a:pPr algn="ctr"/>
            <a:r>
              <a:rPr lang="es-MX" sz="3200" b="1" dirty="0">
                <a:ln/>
                <a:solidFill>
                  <a:schemeClr val="accent4"/>
                </a:solidFill>
              </a:rPr>
              <a:t>ESTADÍSTICA COMPARATIVA</a:t>
            </a:r>
            <a:br>
              <a:rPr lang="es-MX" sz="3200" b="1" dirty="0">
                <a:ln/>
                <a:solidFill>
                  <a:schemeClr val="accent4"/>
                </a:solidFill>
              </a:rPr>
            </a:br>
            <a:r>
              <a:rPr lang="es-MX" sz="3200" b="1" dirty="0">
                <a:ln/>
                <a:solidFill>
                  <a:schemeClr val="accent4"/>
                </a:solidFill>
              </a:rPr>
              <a:t>ENERO-SEPTIEMBRE</a:t>
            </a:r>
          </a:p>
        </p:txBody>
      </p:sp>
      <p:graphicFrame>
        <p:nvGraphicFramePr>
          <p:cNvPr id="4" name="Marcador de contenido 5">
            <a:extLst>
              <a:ext uri="{FF2B5EF4-FFF2-40B4-BE49-F238E27FC236}">
                <a16:creationId xmlns:a16="http://schemas.microsoft.com/office/drawing/2014/main" id="{711C856A-69E0-3A97-6BCB-337FB0B0E2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621774"/>
              </p:ext>
            </p:extLst>
          </p:nvPr>
        </p:nvGraphicFramePr>
        <p:xfrm>
          <a:off x="1143000" y="1875453"/>
          <a:ext cx="9872663" cy="4220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8D7CFE10-DAF7-ACB3-1428-E469F1F2C4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82"/>
          <a:stretch/>
        </p:blipFill>
        <p:spPr>
          <a:xfrm>
            <a:off x="10243930" y="226612"/>
            <a:ext cx="1691914" cy="173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658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Marcador de conteni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2142557"/>
              </p:ext>
            </p:extLst>
          </p:nvPr>
        </p:nvGraphicFramePr>
        <p:xfrm>
          <a:off x="1020170" y="1293125"/>
          <a:ext cx="10419161" cy="4659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998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4772" y="562729"/>
            <a:ext cx="9611650" cy="1769706"/>
          </a:xfrm>
        </p:spPr>
        <p:txBody>
          <a:bodyPr>
            <a:normAutofit/>
          </a:bodyPr>
          <a:lstStyle/>
          <a:p>
            <a:pPr algn="ctr"/>
            <a:r>
              <a:rPr lang="es-MX" b="1" dirty="0">
                <a:solidFill>
                  <a:schemeClr val="accent4"/>
                </a:solidFill>
              </a:rPr>
              <a:t> ATENCIÓN  A USUARIAS</a:t>
            </a:r>
            <a:br>
              <a:rPr lang="es-MX" b="1" dirty="0">
                <a:solidFill>
                  <a:schemeClr val="accent4"/>
                </a:solidFill>
              </a:rPr>
            </a:br>
            <a:endParaRPr lang="es-ES" b="1" dirty="0">
              <a:solidFill>
                <a:schemeClr val="accent4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14162" y="2087681"/>
            <a:ext cx="9872871" cy="4294458"/>
          </a:xfr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s-MX" sz="3200" b="1" dirty="0">
                <a:latin typeface="Bahnschrift SemiLight" panose="020B0502040204020203" pitchFamily="34" charset="0"/>
              </a:rPr>
              <a:t>USUARIAS DE NUEVO INGRESO  </a:t>
            </a:r>
            <a:r>
              <a:rPr lang="es-MX" sz="3600" b="1" dirty="0">
                <a:latin typeface="Bahnschrift SemiLight" panose="020B0502040204020203" pitchFamily="34" charset="0"/>
              </a:rPr>
              <a:t>20</a:t>
            </a:r>
          </a:p>
          <a:p>
            <a:pPr marL="45720" indent="0" algn="ctr">
              <a:buNone/>
            </a:pPr>
            <a:endParaRPr lang="es-MX" b="1" dirty="0">
              <a:solidFill>
                <a:prstClr val="black"/>
              </a:solidFill>
              <a:latin typeface="Bahnschrift SemiLight" panose="020B0502040204020203" pitchFamily="34" charset="0"/>
            </a:endParaRPr>
          </a:p>
          <a:p>
            <a:pPr marL="45720" indent="0" algn="ctr">
              <a:buNone/>
            </a:pPr>
            <a:r>
              <a:rPr lang="es-MX" b="1" dirty="0">
                <a:solidFill>
                  <a:prstClr val="black"/>
                </a:solidFill>
                <a:latin typeface="Bahnschrift SemiLight" panose="020B0502040204020203" pitchFamily="34" charset="0"/>
              </a:rPr>
              <a:t>Se otorga Acompañamiento:</a:t>
            </a:r>
          </a:p>
          <a:p>
            <a:pPr marL="45720" indent="0" algn="ctr">
              <a:buNone/>
            </a:pPr>
            <a:r>
              <a:rPr lang="es-MX" b="1" dirty="0">
                <a:solidFill>
                  <a:prstClr val="black"/>
                </a:solidFill>
                <a:latin typeface="Bahnschrift SemiLight" panose="020B0502040204020203" pitchFamily="34" charset="0"/>
              </a:rPr>
              <a:t>  </a:t>
            </a:r>
            <a:r>
              <a:rPr lang="es-MX" sz="2800" b="1" dirty="0">
                <a:solidFill>
                  <a:prstClr val="black"/>
                </a:solidFill>
                <a:latin typeface="Bahnschrift SemiLight" panose="020B0502040204020203" pitchFamily="34" charset="0"/>
              </a:rPr>
              <a:t>Jurídico  20</a:t>
            </a:r>
          </a:p>
          <a:p>
            <a:pPr marL="45720" indent="0" algn="ctr">
              <a:buNone/>
            </a:pPr>
            <a:r>
              <a:rPr lang="es-MX" sz="2800" b="1" dirty="0">
                <a:solidFill>
                  <a:prstClr val="black"/>
                </a:solidFill>
                <a:latin typeface="Bahnschrift SemiLight" panose="020B0502040204020203" pitchFamily="34" charset="0"/>
              </a:rPr>
              <a:t> Psicológico  8</a:t>
            </a:r>
          </a:p>
          <a:p>
            <a:pPr marL="45720" indent="0" algn="ctr">
              <a:buNone/>
            </a:pPr>
            <a:endParaRPr lang="es-MX" sz="3200" b="1" dirty="0">
              <a:solidFill>
                <a:prstClr val="black"/>
              </a:solidFill>
              <a:latin typeface="Bahnschrift SemiLight" panose="020B0502040204020203" pitchFamily="34" charset="0"/>
            </a:endParaRPr>
          </a:p>
          <a:p>
            <a:pPr marL="45720" indent="0" algn="ctr">
              <a:buNone/>
            </a:pPr>
            <a:r>
              <a:rPr lang="es-MX" sz="3200" b="1" dirty="0">
                <a:solidFill>
                  <a:prstClr val="black"/>
                </a:solidFill>
                <a:latin typeface="Bahnschrift SemiLight" panose="020B0502040204020203" pitchFamily="34" charset="0"/>
              </a:rPr>
              <a:t>Expedientes </a:t>
            </a:r>
            <a:r>
              <a:rPr lang="es-MX" sz="3200" b="1" dirty="0" err="1">
                <a:solidFill>
                  <a:prstClr val="black"/>
                </a:solidFill>
                <a:latin typeface="Bahnschrift SemiLight" panose="020B0502040204020203" pitchFamily="34" charset="0"/>
              </a:rPr>
              <a:t>Aperturados</a:t>
            </a:r>
            <a:r>
              <a:rPr lang="es-MX" sz="3200" b="1" dirty="0">
                <a:solidFill>
                  <a:prstClr val="black"/>
                </a:solidFill>
                <a:latin typeface="Bahnschrift SemiLight" panose="020B0502040204020203" pitchFamily="34" charset="0"/>
              </a:rPr>
              <a:t>  8</a:t>
            </a:r>
          </a:p>
          <a:p>
            <a:pPr marL="45720" indent="0" algn="ctr">
              <a:buNone/>
            </a:pPr>
            <a:endParaRPr lang="es-MX" sz="2000" b="1" dirty="0">
              <a:solidFill>
                <a:prstClr val="black"/>
              </a:solidFill>
            </a:endParaRPr>
          </a:p>
          <a:p>
            <a:pPr marL="45720" indent="0" algn="ctr">
              <a:buNone/>
            </a:pPr>
            <a:endParaRPr lang="es-MX" sz="3200" b="1" dirty="0">
              <a:solidFill>
                <a:prstClr val="black"/>
              </a:solidFill>
            </a:endParaRPr>
          </a:p>
          <a:p>
            <a:pPr marL="45720" indent="0" algn="ctr">
              <a:buNone/>
            </a:pPr>
            <a:endParaRPr lang="es-MX" sz="500" b="1" dirty="0"/>
          </a:p>
          <a:p>
            <a:pPr marL="45720" indent="0" algn="ctr">
              <a:buNone/>
            </a:pPr>
            <a:endParaRPr lang="es-MX" sz="500" b="1" dirty="0"/>
          </a:p>
          <a:p>
            <a:pPr marL="45720" indent="0" algn="ctr">
              <a:buNone/>
            </a:pPr>
            <a:endParaRPr lang="es-MX" sz="5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82"/>
          <a:stretch/>
        </p:blipFill>
        <p:spPr>
          <a:xfrm>
            <a:off x="10067731" y="293073"/>
            <a:ext cx="1817374" cy="1794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77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08845-259C-201B-5C14-5D052B5F6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285C8D04-0059-7A90-134E-11BB1F565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2664" y="523124"/>
            <a:ext cx="6853334" cy="1356360"/>
          </a:xfrm>
        </p:spPr>
        <p:txBody>
          <a:bodyPr>
            <a:noAutofit/>
          </a:bodyPr>
          <a:lstStyle/>
          <a:p>
            <a:pPr algn="ctr"/>
            <a:r>
              <a:rPr lang="es-MX" sz="3200" b="1" dirty="0">
                <a:ln/>
                <a:solidFill>
                  <a:schemeClr val="accent4"/>
                </a:solidFill>
              </a:rPr>
              <a:t>TIPOS DE VIOLENCIA DETECTADOS EN LOS CASOS ATENDIDOS</a:t>
            </a:r>
            <a:endParaRPr lang="es-ES" sz="3200" dirty="0"/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B1C74809-37E6-E399-87E5-4D67B4F219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673560"/>
              </p:ext>
            </p:extLst>
          </p:nvPr>
        </p:nvGraphicFramePr>
        <p:xfrm>
          <a:off x="721896" y="2057400"/>
          <a:ext cx="10293768" cy="4277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2C1B1C7A-5EE8-C72D-D616-479B7247B68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82"/>
          <a:stretch/>
        </p:blipFill>
        <p:spPr>
          <a:xfrm>
            <a:off x="9810799" y="246463"/>
            <a:ext cx="2078902" cy="190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3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0D968-137A-0C14-8092-59AE47394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81E21CC3-1F55-3DAF-4707-745E40B06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2664" y="523124"/>
            <a:ext cx="6853334" cy="1356360"/>
          </a:xfrm>
        </p:spPr>
        <p:txBody>
          <a:bodyPr>
            <a:noAutofit/>
          </a:bodyPr>
          <a:lstStyle/>
          <a:p>
            <a:pPr algn="ctr"/>
            <a:r>
              <a:rPr lang="es-MX" sz="3200" b="1" dirty="0">
                <a:ln/>
                <a:solidFill>
                  <a:schemeClr val="accent4"/>
                </a:solidFill>
              </a:rPr>
              <a:t>ÁMBITOS DE VIOLENCIA</a:t>
            </a:r>
            <a:endParaRPr lang="es-ES" sz="3200" dirty="0"/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2D5DA581-5106-DAE2-D1FC-8755C59297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122512"/>
              </p:ext>
            </p:extLst>
          </p:nvPr>
        </p:nvGraphicFramePr>
        <p:xfrm>
          <a:off x="721896" y="2057400"/>
          <a:ext cx="10293768" cy="4277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F0E4228E-CFF9-D4A8-A2E0-D56B144D74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82"/>
          <a:stretch/>
        </p:blipFill>
        <p:spPr>
          <a:xfrm>
            <a:off x="9810799" y="246463"/>
            <a:ext cx="2078902" cy="190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5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C167C-9B12-DD5D-C0FD-7F14E448E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14E1CA4-F108-08E3-051D-7D5E6C42C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028" y="523124"/>
            <a:ext cx="8059970" cy="1356360"/>
          </a:xfrm>
        </p:spPr>
        <p:txBody>
          <a:bodyPr>
            <a:noAutofit/>
          </a:bodyPr>
          <a:lstStyle/>
          <a:p>
            <a:pPr algn="ctr"/>
            <a:r>
              <a:rPr lang="es-MX" b="1" dirty="0">
                <a:ln/>
                <a:solidFill>
                  <a:schemeClr val="accent4"/>
                </a:solidFill>
                <a:latin typeface="Bahnschrift SemiLight" panose="020B0502040204020203" pitchFamily="34" charset="0"/>
              </a:rPr>
              <a:t>SESIONES PSICOLÓGICAS 46</a:t>
            </a:r>
            <a:endParaRPr lang="es-ES" dirty="0">
              <a:latin typeface="Bahnschrift SemiLight" panose="020B0502040204020203" pitchFamily="34" charset="0"/>
            </a:endParaRP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71F77DB6-2A50-53EC-B746-68365CF805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2206920"/>
              </p:ext>
            </p:extLst>
          </p:nvPr>
        </p:nvGraphicFramePr>
        <p:xfrm>
          <a:off x="721896" y="2057400"/>
          <a:ext cx="10293768" cy="4277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3608A25F-4049-9385-8B73-11CCDAD7082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82"/>
          <a:stretch/>
        </p:blipFill>
        <p:spPr>
          <a:xfrm>
            <a:off x="9810799" y="246463"/>
            <a:ext cx="2078902" cy="190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88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D0B49-2E15-85B4-EB74-8FE48BB34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B834B0C-CFE1-251B-4386-62C06F05F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112" y="523124"/>
            <a:ext cx="8293886" cy="1356360"/>
          </a:xfrm>
        </p:spPr>
        <p:txBody>
          <a:bodyPr>
            <a:noAutofit/>
          </a:bodyPr>
          <a:lstStyle/>
          <a:p>
            <a:pPr algn="ctr"/>
            <a:r>
              <a:rPr lang="es-MX" sz="4000" b="1" dirty="0">
                <a:ln/>
                <a:solidFill>
                  <a:schemeClr val="accent4"/>
                </a:solidFill>
                <a:latin typeface="Bahnschrift SemiLight" panose="020B0502040204020203" pitchFamily="34" charset="0"/>
              </a:rPr>
              <a:t>ACOMPAÑAMIENTO PSICOLÓGICO A 29 USUARIAS</a:t>
            </a:r>
            <a:br>
              <a:rPr lang="es-MX" sz="4000" b="1" dirty="0">
                <a:ln/>
                <a:solidFill>
                  <a:schemeClr val="accent4"/>
                </a:solidFill>
                <a:latin typeface="Bahnschrift SemiLight" panose="020B0502040204020203" pitchFamily="34" charset="0"/>
              </a:rPr>
            </a:br>
            <a:endParaRPr lang="es-ES" sz="4000" dirty="0">
              <a:latin typeface="Bahnschrift SemiLight" panose="020B0502040204020203" pitchFamily="34" charset="0"/>
            </a:endParaRP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DA1D9BD1-92B2-F82C-94B3-948E2112DC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6082546"/>
              </p:ext>
            </p:extLst>
          </p:nvPr>
        </p:nvGraphicFramePr>
        <p:xfrm>
          <a:off x="721896" y="2057400"/>
          <a:ext cx="10293768" cy="4277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600E2775-0755-C5B3-C065-CD752CB7DA5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82"/>
          <a:stretch/>
        </p:blipFill>
        <p:spPr>
          <a:xfrm>
            <a:off x="9810799" y="246463"/>
            <a:ext cx="2078902" cy="190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79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E2D1A-73DA-2429-3BA8-EC28911C5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283C94BD-BD30-665E-67FD-5C0405362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112" y="523124"/>
            <a:ext cx="8293886" cy="1356360"/>
          </a:xfrm>
        </p:spPr>
        <p:txBody>
          <a:bodyPr>
            <a:noAutofit/>
          </a:bodyPr>
          <a:lstStyle/>
          <a:p>
            <a:pPr algn="ctr"/>
            <a:r>
              <a:rPr lang="es-MX" sz="4000" b="1" dirty="0">
                <a:ln/>
                <a:solidFill>
                  <a:schemeClr val="accent4"/>
                </a:solidFill>
                <a:latin typeface="Bahnschrift SemiLight" panose="020B0502040204020203" pitchFamily="34" charset="0"/>
              </a:rPr>
              <a:t>ACOMPAÑAMIENTO JURÍDICO  48</a:t>
            </a:r>
            <a:endParaRPr lang="es-ES" sz="4000" dirty="0">
              <a:latin typeface="Bahnschrift SemiLight" panose="020B0502040204020203" pitchFamily="34" charset="0"/>
            </a:endParaRP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F790A6F5-5871-53BD-17EC-4324E994C6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312158"/>
              </p:ext>
            </p:extLst>
          </p:nvPr>
        </p:nvGraphicFramePr>
        <p:xfrm>
          <a:off x="721896" y="2057400"/>
          <a:ext cx="10293768" cy="4277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B7D7991A-58C7-66FB-6A1F-AA9CF24BF52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82"/>
          <a:stretch/>
        </p:blipFill>
        <p:spPr>
          <a:xfrm>
            <a:off x="9810799" y="246463"/>
            <a:ext cx="2078902" cy="190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25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41E256-4E10-F573-B728-B42ECEDA6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25DD17BF-796C-572D-DCAE-BACEBF798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112" y="523124"/>
            <a:ext cx="8293886" cy="1356360"/>
          </a:xfrm>
        </p:spPr>
        <p:txBody>
          <a:bodyPr>
            <a:noAutofit/>
          </a:bodyPr>
          <a:lstStyle/>
          <a:p>
            <a:pPr algn="ctr"/>
            <a:r>
              <a:rPr lang="es-MX" sz="4000" b="1" dirty="0">
                <a:ln/>
                <a:solidFill>
                  <a:schemeClr val="accent4"/>
                </a:solidFill>
                <a:latin typeface="Bahnschrift SemiLight" panose="020B0502040204020203" pitchFamily="34" charset="0"/>
              </a:rPr>
              <a:t>ACOMPAÑAMIENTO JURÍDICO</a:t>
            </a:r>
            <a:br>
              <a:rPr lang="es-MX" sz="4000" b="1" dirty="0">
                <a:ln/>
                <a:solidFill>
                  <a:schemeClr val="accent4"/>
                </a:solidFill>
                <a:latin typeface="Bahnschrift SemiLight" panose="020B0502040204020203" pitchFamily="34" charset="0"/>
              </a:rPr>
            </a:br>
            <a:r>
              <a:rPr lang="es-MX" sz="4000" b="1" dirty="0">
                <a:ln/>
                <a:solidFill>
                  <a:schemeClr val="accent4"/>
                </a:solidFill>
                <a:latin typeface="Bahnschrift SemiLight" panose="020B0502040204020203" pitchFamily="34" charset="0"/>
              </a:rPr>
              <a:t>34 USUARIAS</a:t>
            </a:r>
            <a:endParaRPr lang="es-ES" sz="4000" dirty="0">
              <a:latin typeface="Bahnschrift SemiLight" panose="020B0502040204020203" pitchFamily="34" charset="0"/>
            </a:endParaRP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D50345CE-5D39-B5F8-CE2E-4870949F0B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4153098"/>
              </p:ext>
            </p:extLst>
          </p:nvPr>
        </p:nvGraphicFramePr>
        <p:xfrm>
          <a:off x="721896" y="2057400"/>
          <a:ext cx="10293768" cy="4277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5974D55A-1579-200D-01F5-A8369318439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82"/>
          <a:stretch/>
        </p:blipFill>
        <p:spPr>
          <a:xfrm>
            <a:off x="9810799" y="246463"/>
            <a:ext cx="2078902" cy="190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433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ase">
  <a:themeElements>
    <a:clrScheme name="Violeta rojo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10378</TotalTime>
  <Words>192</Words>
  <Application>Microsoft Office PowerPoint</Application>
  <PresentationFormat>Panorámica</PresentationFormat>
  <Paragraphs>54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Bahnschrift SemiLight</vt:lpstr>
      <vt:lpstr>Baskerville Old Face</vt:lpstr>
      <vt:lpstr>Corbel</vt:lpstr>
      <vt:lpstr>Base</vt:lpstr>
      <vt:lpstr>informe de casos de violencia atendidos por la COORDINACIóN MUNICIPAL PARA LAS MUJERES </vt:lpstr>
      <vt:lpstr>Presentación de PowerPoint</vt:lpstr>
      <vt:lpstr> ATENCIÓN  A USUARIAS </vt:lpstr>
      <vt:lpstr>TIPOS DE VIOLENCIA DETECTADOS EN LOS CASOS ATENDIDOS</vt:lpstr>
      <vt:lpstr>ÁMBITOS DE VIOLENCIA</vt:lpstr>
      <vt:lpstr>SESIONES PSICOLÓGICAS 46</vt:lpstr>
      <vt:lpstr>ACOMPAÑAMIENTO PSICOLÓGICO A 29 USUARIAS </vt:lpstr>
      <vt:lpstr>ACOMPAÑAMIENTO JURÍDICO  48</vt:lpstr>
      <vt:lpstr>ACOMPAÑAMIENTO JURÍDICO 34 USUARIAS</vt:lpstr>
      <vt:lpstr>CANALIZACIONES RECIBIDAS DE DIVERSAS INSTITUCIONES  (Acompañamiento Jurídico y Psicológico)</vt:lpstr>
      <vt:lpstr>CANALIZACIONES REMITIDAS A DIVERSAS INSTITUCIONES</vt:lpstr>
      <vt:lpstr>LA COORDINACIÓN MUNICPAL PARA LAS MUJERES  OTORGO UN TOTAL DE 94 ATENCIONES</vt:lpstr>
      <vt:lpstr>RANGOS DE EDAD EN USUARIAS ATENDIDAS</vt:lpstr>
      <vt:lpstr>ESTADÍSTICA COMPARATIVA ENERO-SEPTIEMBRE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Coordinación Mujer</cp:lastModifiedBy>
  <cp:revision>240</cp:revision>
  <dcterms:created xsi:type="dcterms:W3CDTF">2022-03-30T18:42:53Z</dcterms:created>
  <dcterms:modified xsi:type="dcterms:W3CDTF">2025-10-23T21:40:03Z</dcterms:modified>
</cp:coreProperties>
</file>